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7"/>
  </p:notesMasterIdLst>
  <p:handoutMasterIdLst>
    <p:handoutMasterId r:id="rId28"/>
  </p:handoutMasterIdLst>
  <p:sldIdLst>
    <p:sldId id="256" r:id="rId6"/>
    <p:sldId id="418" r:id="rId7"/>
    <p:sldId id="309" r:id="rId8"/>
    <p:sldId id="355" r:id="rId9"/>
    <p:sldId id="419" r:id="rId10"/>
    <p:sldId id="436" r:id="rId11"/>
    <p:sldId id="433" r:id="rId12"/>
    <p:sldId id="445" r:id="rId13"/>
    <p:sldId id="444" r:id="rId14"/>
    <p:sldId id="423" r:id="rId15"/>
    <p:sldId id="424" r:id="rId16"/>
    <p:sldId id="425" r:id="rId17"/>
    <p:sldId id="428" r:id="rId18"/>
    <p:sldId id="437" r:id="rId19"/>
    <p:sldId id="429" r:id="rId20"/>
    <p:sldId id="427" r:id="rId21"/>
    <p:sldId id="430" r:id="rId22"/>
    <p:sldId id="446" r:id="rId23"/>
    <p:sldId id="450" r:id="rId24"/>
    <p:sldId id="448" r:id="rId25"/>
    <p:sldId id="451" r:id="rId26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>
          <p15:clr>
            <a:srgbClr val="A4A3A4"/>
          </p15:clr>
        </p15:guide>
        <p15:guide id="2" pos="5534">
          <p15:clr>
            <a:srgbClr val="A4A3A4"/>
          </p15:clr>
        </p15:guide>
        <p15:guide id="3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8AB7"/>
    <a:srgbClr val="003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9" autoAdjust="0"/>
    <p:restoredTop sz="94660"/>
  </p:normalViewPr>
  <p:slideViewPr>
    <p:cSldViewPr>
      <p:cViewPr varScale="1">
        <p:scale>
          <a:sx n="79" d="100"/>
          <a:sy n="79" d="100"/>
        </p:scale>
        <p:origin x="-576" y="-96"/>
      </p:cViewPr>
      <p:guideLst>
        <p:guide orient="horz" pos="1207"/>
        <p:guide pos="5534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9DDF-7D41-4DA9-BAE0-C06BEA9CA033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FF806-01A2-4AD0-BAC7-AF629F5E0D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26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D8F4-4D3B-4E1E-908C-CD8334516D32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A632C-8CCF-42D5-9999-9C5E667818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66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5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86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65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52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73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900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117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19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48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19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8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93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39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91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41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95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A632C-8CCF-42D5-9999-9C5E6678181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15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05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28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12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19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28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86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52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72716"/>
            <a:ext cx="8229600" cy="972108"/>
          </a:xfrm>
        </p:spPr>
        <p:txBody>
          <a:bodyPr/>
          <a:lstStyle>
            <a:lvl1pPr marL="0" indent="0">
              <a:defRPr baseline="0">
                <a:solidFill>
                  <a:srgbClr val="3E8AB7"/>
                </a:solidFill>
                <a:latin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988840"/>
            <a:ext cx="8328025" cy="4320480"/>
          </a:xfrm>
        </p:spPr>
        <p:txBody>
          <a:bodyPr/>
          <a:lstStyle>
            <a:lvl1pPr marL="342900" indent="-342900">
              <a:buClr>
                <a:srgbClr val="3E8AB7"/>
              </a:buClr>
              <a:buFont typeface="Arial" pitchFamily="34" charset="0"/>
              <a:buChar char="•"/>
              <a:defRPr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E8AB7"/>
              </a:buClr>
              <a:buFont typeface="Arial" pitchFamily="34" charset="0"/>
              <a:buChar char="•"/>
              <a:defRPr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3E8AB7"/>
              </a:buClr>
              <a:buFont typeface="Arial" pitchFamily="34" charset="0"/>
              <a:buChar char="•"/>
              <a:defRPr baseline="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3E8AB7"/>
              </a:buClr>
              <a:buFont typeface="Arial" pitchFamily="34" charset="0"/>
              <a:buChar char="•"/>
              <a:defRPr baseline="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3E8AB7"/>
              </a:buClr>
              <a:buFont typeface="Arial" pitchFamily="34" charset="0"/>
              <a:buChar char="•"/>
              <a:defRPr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2488-8453-4BB1-BB59-4665588AAA27}" type="datetime1">
              <a:rPr lang="sv-SE" smtClean="0"/>
              <a:t>2017-04-06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916832"/>
            <a:ext cx="9144000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825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06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36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17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17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2011-07-07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024844"/>
            <a:ext cx="8229600" cy="410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68F311-A5F3-4252-A24E-172D757B4E26}" type="datetime1">
              <a:rPr lang="sv-SE" smtClean="0"/>
              <a:t>2017-04-06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447675" indent="0" algn="l" defTabSz="914400" rtl="0" eaLnBrk="1" latinLnBrk="0" hangingPunct="1">
        <a:spcBef>
          <a:spcPct val="0"/>
        </a:spcBef>
        <a:buNone/>
        <a:defRPr sz="4400" kern="1200" baseline="0">
          <a:solidFill>
            <a:srgbClr val="3E8AB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E8AB7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E8AB7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E8AB7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E8AB7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E8AB7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2011-07-07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F047-0B41-4355-960A-5C51FC6F1C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5" t="-1" b="901"/>
          <a:stretch/>
        </p:blipFill>
        <p:spPr>
          <a:xfrm>
            <a:off x="-36512" y="-27385"/>
            <a:ext cx="1596853" cy="6885385"/>
          </a:xfrm>
          <a:prstGeom prst="rect">
            <a:avLst/>
          </a:prstGeom>
          <a:solidFill>
            <a:schemeClr val="bg2">
              <a:lumMod val="10000"/>
              <a:alpha val="88000"/>
            </a:schemeClr>
          </a:solidFill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2" y="1268760"/>
            <a:ext cx="6879336" cy="70408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And Local Agents </a:t>
            </a: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2771800" y="4154016"/>
            <a:ext cx="36004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36831"/>
            <a:ext cx="8572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2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547664" y="2286616"/>
            <a:ext cx="6131422" cy="8199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buAutoNum type="arabicParenR"/>
            </a:pPr>
            <a:endParaRPr lang="en-GB" u="sng" dirty="0"/>
          </a:p>
          <a:p>
            <a:pPr>
              <a:lnSpc>
                <a:spcPct val="80000"/>
              </a:lnSpc>
            </a:pPr>
            <a:r>
              <a:rPr lang="en-GB" u="sng" dirty="0"/>
              <a:t>Applications with references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Industrial applications (Fish &amp; Aquaculture)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Primary treatment plant “Ocean outfall”, or storm water treatment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Chemically assisted treatment, Industrial and Municipal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Fine Screening</a:t>
            </a:r>
          </a:p>
          <a:p>
            <a:pPr>
              <a:lnSpc>
                <a:spcPct val="80000"/>
              </a:lnSpc>
            </a:pPr>
            <a:endParaRPr lang="en-GB" u="sng" dirty="0"/>
          </a:p>
          <a:p>
            <a:pPr>
              <a:lnSpc>
                <a:spcPct val="80000"/>
              </a:lnSpc>
            </a:pPr>
            <a:r>
              <a:rPr lang="en-GB" u="sng" dirty="0"/>
              <a:t>New Applications: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Combination with </a:t>
            </a:r>
            <a:r>
              <a:rPr lang="en-GB" sz="1600" dirty="0" err="1"/>
              <a:t>DynaDisc</a:t>
            </a:r>
            <a:r>
              <a:rPr lang="en-GB" sz="1600" dirty="0"/>
              <a:t>, </a:t>
            </a:r>
            <a:r>
              <a:rPr lang="en-GB" sz="1600" dirty="0" err="1"/>
              <a:t>DynaSand</a:t>
            </a:r>
            <a:r>
              <a:rPr lang="en-GB" sz="1600" dirty="0"/>
              <a:t> Oxy/Deni </a:t>
            </a:r>
            <a:r>
              <a:rPr lang="en-GB" sz="1600" dirty="0" err="1"/>
              <a:t>etc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Industrial applications </a:t>
            </a:r>
            <a:r>
              <a:rPr lang="en-GB" sz="1600" dirty="0" err="1"/>
              <a:t>i.e</a:t>
            </a:r>
            <a:r>
              <a:rPr lang="en-GB" sz="1600" dirty="0"/>
              <a:t> Paper industry, Wineries, Food processing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Pre- treatment before membrane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……….</a:t>
            </a:r>
          </a:p>
          <a:p>
            <a:pPr marL="342900" indent="-342900">
              <a:lnSpc>
                <a:spcPct val="80000"/>
              </a:lnSpc>
              <a:buAutoNum type="arabicPeriod"/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2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-Primary waste water filtration:</a:t>
            </a:r>
          </a:p>
          <a:p>
            <a:pPr>
              <a:lnSpc>
                <a:spcPct val="80000"/>
              </a:lnSpc>
            </a:pPr>
            <a:endParaRPr lang="en-GB" sz="12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50% SS reduction and 20% BOD reduction on primary waste water filtration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chemical additions) </a:t>
            </a: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-Surface loading rate 50-70 m/h and about 125 my cloth (most common is 350 my)</a:t>
            </a: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25-35% dry matter content in sludge </a:t>
            </a:r>
          </a:p>
          <a:p>
            <a:pPr>
              <a:lnSpc>
                <a:spcPct val="80000"/>
              </a:lnSpc>
            </a:pPr>
            <a:r>
              <a:rPr lang="en-GB" dirty="0"/>
              <a:t> 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Applications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73177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11</a:t>
            </a:fld>
            <a:endParaRPr lang="sv-SE" dirty="0"/>
          </a:p>
        </p:txBody>
      </p:sp>
      <p:cxnSp>
        <p:nvCxnSpPr>
          <p:cNvPr id="7" name="Rak pil 6"/>
          <p:cNvCxnSpPr/>
          <p:nvPr/>
        </p:nvCxnSpPr>
        <p:spPr>
          <a:xfrm flipV="1">
            <a:off x="3455509" y="2708920"/>
            <a:ext cx="0" cy="309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3455509" y="5805264"/>
            <a:ext cx="5112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 10"/>
          <p:cNvSpPr/>
          <p:nvPr/>
        </p:nvSpPr>
        <p:spPr>
          <a:xfrm>
            <a:off x="3599525" y="2780928"/>
            <a:ext cx="864096" cy="538983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DynaSand</a:t>
            </a:r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856961" y="2956330"/>
            <a:ext cx="864096" cy="1080120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DynaDisc</a:t>
            </a:r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7487957" y="5098396"/>
            <a:ext cx="864096" cy="538983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MEVA</a:t>
            </a:r>
          </a:p>
        </p:txBody>
      </p:sp>
      <p:sp>
        <p:nvSpPr>
          <p:cNvPr id="15" name="Ellips 14"/>
          <p:cNvSpPr/>
          <p:nvPr/>
        </p:nvSpPr>
        <p:spPr>
          <a:xfrm>
            <a:off x="4751810" y="3314332"/>
            <a:ext cx="864096" cy="1784064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Lamella</a:t>
            </a:r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/</a:t>
            </a:r>
          </a:p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Zickert</a:t>
            </a:r>
          </a:p>
        </p:txBody>
      </p:sp>
      <p:sp>
        <p:nvSpPr>
          <p:cNvPr id="17" name="Ellips 16"/>
          <p:cNvSpPr/>
          <p:nvPr/>
        </p:nvSpPr>
        <p:spPr>
          <a:xfrm>
            <a:off x="7199925" y="4149080"/>
            <a:ext cx="864096" cy="1178671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Sobye</a:t>
            </a:r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 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936730" y="2298827"/>
            <a:ext cx="233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Less </a:t>
            </a:r>
            <a:r>
              <a:rPr lang="sv-SE" sz="1400" dirty="0" err="1"/>
              <a:t>residual</a:t>
            </a:r>
            <a:r>
              <a:rPr lang="sv-SE" sz="1400" dirty="0"/>
              <a:t> </a:t>
            </a:r>
            <a:r>
              <a:rPr lang="sv-SE" sz="1400" dirty="0" err="1"/>
              <a:t>particles</a:t>
            </a:r>
            <a:r>
              <a:rPr lang="sv-SE" sz="1400" dirty="0"/>
              <a:t> (</a:t>
            </a:r>
            <a:r>
              <a:rPr lang="sv-SE" sz="1400" dirty="0" err="1"/>
              <a:t>SSout</a:t>
            </a:r>
            <a:r>
              <a:rPr lang="sv-SE" sz="1400" dirty="0"/>
              <a:t>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516216" y="5849143"/>
            <a:ext cx="2129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Dry</a:t>
            </a:r>
            <a:r>
              <a:rPr lang="sv-SE" sz="1400" dirty="0"/>
              <a:t> Solids </a:t>
            </a:r>
            <a:r>
              <a:rPr lang="sv-SE" sz="1400" dirty="0" err="1"/>
              <a:t>content</a:t>
            </a:r>
            <a:r>
              <a:rPr lang="sv-SE" sz="1400" dirty="0"/>
              <a:t>  (</a:t>
            </a:r>
            <a:r>
              <a:rPr lang="sv-SE" sz="1400" dirty="0" err="1"/>
              <a:t>DSout</a:t>
            </a:r>
            <a:r>
              <a:rPr lang="sv-SE" sz="1400" dirty="0"/>
              <a:t>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930599" y="2884310"/>
            <a:ext cx="2345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Polishing</a:t>
            </a:r>
            <a:r>
              <a:rPr lang="sv-SE" sz="1400" dirty="0"/>
              <a:t> / </a:t>
            </a:r>
            <a:r>
              <a:rPr lang="sv-SE" sz="1400" dirty="0" err="1"/>
              <a:t>Tertiary</a:t>
            </a:r>
            <a:r>
              <a:rPr lang="sv-SE" sz="1400" dirty="0"/>
              <a:t> </a:t>
            </a:r>
            <a:r>
              <a:rPr lang="sv-SE" sz="1400" dirty="0" err="1"/>
              <a:t>Treatment</a:t>
            </a:r>
            <a:endParaRPr lang="sv-SE" sz="1400" dirty="0"/>
          </a:p>
        </p:txBody>
      </p:sp>
      <p:sp>
        <p:nvSpPr>
          <p:cNvPr id="21" name="textruta 20"/>
          <p:cNvSpPr txBox="1"/>
          <p:nvPr/>
        </p:nvSpPr>
        <p:spPr>
          <a:xfrm>
            <a:off x="2022692" y="4037087"/>
            <a:ext cx="125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Sedimentation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544228" y="5193907"/>
            <a:ext cx="1731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Screens</a:t>
            </a:r>
            <a:r>
              <a:rPr lang="sv-SE" sz="1400" dirty="0"/>
              <a:t> &amp; Screenings</a:t>
            </a:r>
          </a:p>
        </p:txBody>
      </p:sp>
      <p:cxnSp>
        <p:nvCxnSpPr>
          <p:cNvPr id="24" name="Rak 23"/>
          <p:cNvCxnSpPr/>
          <p:nvPr/>
        </p:nvCxnSpPr>
        <p:spPr>
          <a:xfrm flipV="1">
            <a:off x="1691680" y="3300495"/>
            <a:ext cx="6876397" cy="1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flipV="1">
            <a:off x="1691680" y="5083157"/>
            <a:ext cx="6876397" cy="15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6011793" y="2298827"/>
            <a:ext cx="46805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/>
          <p:cNvSpPr txBox="1"/>
          <p:nvPr/>
        </p:nvSpPr>
        <p:spPr>
          <a:xfrm>
            <a:off x="6569169" y="2129711"/>
            <a:ext cx="206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Screenings -&gt; Incineration</a:t>
            </a:r>
          </a:p>
        </p:txBody>
      </p:sp>
      <p:cxnSp>
        <p:nvCxnSpPr>
          <p:cNvPr id="31" name="Rak 30"/>
          <p:cNvCxnSpPr/>
          <p:nvPr/>
        </p:nvCxnSpPr>
        <p:spPr>
          <a:xfrm>
            <a:off x="6016043" y="2642945"/>
            <a:ext cx="46805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6569169" y="2473151"/>
            <a:ext cx="2318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Sludge</a:t>
            </a:r>
            <a:r>
              <a:rPr lang="sv-SE" sz="1400" dirty="0"/>
              <a:t> -&gt; Digestion -&gt; Bio gas</a:t>
            </a:r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36" name="Rak 35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Application areas today</a:t>
            </a:r>
          </a:p>
        </p:txBody>
      </p:sp>
    </p:spTree>
    <p:extLst>
      <p:ext uri="{BB962C8B-B14F-4D97-AF65-F5344CB8AC3E}">
        <p14:creationId xmlns:p14="http://schemas.microsoft.com/office/powerpoint/2010/main" val="2144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12</a:t>
            </a:fld>
            <a:endParaRPr lang="sv-SE" dirty="0"/>
          </a:p>
        </p:txBody>
      </p:sp>
      <p:cxnSp>
        <p:nvCxnSpPr>
          <p:cNvPr id="7" name="Rak pil 6"/>
          <p:cNvCxnSpPr/>
          <p:nvPr/>
        </p:nvCxnSpPr>
        <p:spPr>
          <a:xfrm flipV="1">
            <a:off x="3491120" y="2708920"/>
            <a:ext cx="0" cy="309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3491120" y="5805264"/>
            <a:ext cx="5112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 10"/>
          <p:cNvSpPr/>
          <p:nvPr/>
        </p:nvSpPr>
        <p:spPr>
          <a:xfrm>
            <a:off x="3635136" y="2780928"/>
            <a:ext cx="864096" cy="538983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DynaSand</a:t>
            </a:r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892572" y="2956330"/>
            <a:ext cx="864096" cy="1080120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DynaDisc</a:t>
            </a:r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7523568" y="5098396"/>
            <a:ext cx="864096" cy="538983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MEVA</a:t>
            </a:r>
          </a:p>
        </p:txBody>
      </p:sp>
      <p:sp>
        <p:nvSpPr>
          <p:cNvPr id="15" name="Ellips 14"/>
          <p:cNvSpPr/>
          <p:nvPr/>
        </p:nvSpPr>
        <p:spPr>
          <a:xfrm>
            <a:off x="4787421" y="3314332"/>
            <a:ext cx="864096" cy="1784064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Lamella</a:t>
            </a:r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/</a:t>
            </a:r>
          </a:p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Zickert</a:t>
            </a:r>
          </a:p>
        </p:txBody>
      </p:sp>
      <p:sp>
        <p:nvSpPr>
          <p:cNvPr id="17" name="Ellips 16"/>
          <p:cNvSpPr/>
          <p:nvPr/>
        </p:nvSpPr>
        <p:spPr>
          <a:xfrm>
            <a:off x="7199532" y="4125588"/>
            <a:ext cx="864096" cy="1178671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 err="1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Sobye</a:t>
            </a:r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 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972341" y="2298827"/>
            <a:ext cx="233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Less </a:t>
            </a:r>
            <a:r>
              <a:rPr lang="sv-SE" sz="1400" dirty="0" err="1"/>
              <a:t>residual</a:t>
            </a:r>
            <a:r>
              <a:rPr lang="sv-SE" sz="1400" dirty="0"/>
              <a:t> </a:t>
            </a:r>
            <a:r>
              <a:rPr lang="sv-SE" sz="1400" dirty="0" err="1"/>
              <a:t>particles</a:t>
            </a:r>
            <a:r>
              <a:rPr lang="sv-SE" sz="1400" dirty="0"/>
              <a:t> (</a:t>
            </a:r>
            <a:r>
              <a:rPr lang="sv-SE" sz="1400" dirty="0" err="1"/>
              <a:t>SSout</a:t>
            </a:r>
            <a:r>
              <a:rPr lang="sv-SE" sz="1400" dirty="0"/>
              <a:t>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660232" y="5850971"/>
            <a:ext cx="210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Dry</a:t>
            </a:r>
            <a:r>
              <a:rPr lang="sv-SE" sz="1400" dirty="0"/>
              <a:t> Solids </a:t>
            </a:r>
            <a:r>
              <a:rPr lang="sv-SE" sz="1400" dirty="0" err="1"/>
              <a:t>content</a:t>
            </a:r>
            <a:r>
              <a:rPr lang="sv-SE" sz="1400" dirty="0"/>
              <a:t> (</a:t>
            </a:r>
            <a:r>
              <a:rPr lang="sv-SE" sz="1400" dirty="0" err="1"/>
              <a:t>DSout</a:t>
            </a:r>
            <a:r>
              <a:rPr lang="sv-SE" sz="1400" dirty="0"/>
              <a:t>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946692" y="2870685"/>
            <a:ext cx="2329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Polishing</a:t>
            </a:r>
            <a:r>
              <a:rPr lang="sv-SE" sz="1400" dirty="0"/>
              <a:t> / </a:t>
            </a:r>
            <a:r>
              <a:rPr lang="sv-SE" sz="1400" dirty="0" err="1"/>
              <a:t>Tertiary</a:t>
            </a:r>
            <a:r>
              <a:rPr lang="sv-SE" sz="1400" dirty="0"/>
              <a:t> </a:t>
            </a:r>
            <a:r>
              <a:rPr lang="sv-SE" sz="1400" dirty="0" err="1"/>
              <a:t>treatment</a:t>
            </a:r>
            <a:endParaRPr lang="sv-SE" sz="1400" dirty="0"/>
          </a:p>
        </p:txBody>
      </p:sp>
      <p:sp>
        <p:nvSpPr>
          <p:cNvPr id="21" name="textruta 20"/>
          <p:cNvSpPr txBox="1"/>
          <p:nvPr/>
        </p:nvSpPr>
        <p:spPr>
          <a:xfrm>
            <a:off x="2022692" y="4037087"/>
            <a:ext cx="125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Sedimentation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544228" y="5193907"/>
            <a:ext cx="1731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Screens</a:t>
            </a:r>
            <a:r>
              <a:rPr lang="sv-SE" sz="1400" dirty="0"/>
              <a:t> &amp; Screenings</a:t>
            </a:r>
          </a:p>
        </p:txBody>
      </p:sp>
      <p:cxnSp>
        <p:nvCxnSpPr>
          <p:cNvPr id="24" name="Rak 23"/>
          <p:cNvCxnSpPr/>
          <p:nvPr/>
        </p:nvCxnSpPr>
        <p:spPr>
          <a:xfrm flipV="1">
            <a:off x="1691680" y="3300495"/>
            <a:ext cx="6912008" cy="1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1691680" y="5083156"/>
            <a:ext cx="691200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6047404" y="2298827"/>
            <a:ext cx="46805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/>
          <p:cNvSpPr txBox="1"/>
          <p:nvPr/>
        </p:nvSpPr>
        <p:spPr>
          <a:xfrm>
            <a:off x="6604780" y="2129711"/>
            <a:ext cx="206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Screenings -&gt; Incineration</a:t>
            </a:r>
          </a:p>
        </p:txBody>
      </p:sp>
      <p:cxnSp>
        <p:nvCxnSpPr>
          <p:cNvPr id="31" name="Rak 30"/>
          <p:cNvCxnSpPr/>
          <p:nvPr/>
        </p:nvCxnSpPr>
        <p:spPr>
          <a:xfrm>
            <a:off x="6051654" y="2642945"/>
            <a:ext cx="46805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6604780" y="2473151"/>
            <a:ext cx="2318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Sludge</a:t>
            </a:r>
            <a:r>
              <a:rPr lang="sv-SE" sz="1400" dirty="0"/>
              <a:t> -&gt; Digestion -&gt; Bio gas</a:t>
            </a:r>
          </a:p>
        </p:txBody>
      </p:sp>
      <p:sp>
        <p:nvSpPr>
          <p:cNvPr id="25" name="Ellips 24"/>
          <p:cNvSpPr/>
          <p:nvPr/>
        </p:nvSpPr>
        <p:spPr>
          <a:xfrm>
            <a:off x="5651517" y="4129847"/>
            <a:ext cx="2397479" cy="1178671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800" dirty="0">
              <a:ln w="0" cmpd="sng">
                <a:solidFill>
                  <a:schemeClr val="accent1">
                    <a:shade val="50000"/>
                  </a:schemeClr>
                </a:solidFill>
              </a:ln>
              <a:noFill/>
              <a:latin typeface="+mj-lt"/>
            </a:endParaRPr>
          </a:p>
        </p:txBody>
      </p:sp>
      <p:sp>
        <p:nvSpPr>
          <p:cNvPr id="28" name="Ellips 27"/>
          <p:cNvSpPr/>
          <p:nvPr/>
        </p:nvSpPr>
        <p:spPr>
          <a:xfrm>
            <a:off x="7212701" y="3296303"/>
            <a:ext cx="864096" cy="2014667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800" dirty="0">
                <a:ln w="0" cmpd="sng"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+mj-lt"/>
              </a:rPr>
              <a:t> </a:t>
            </a:r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38" name="Rak 37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Application areas of tomorrow</a:t>
            </a:r>
          </a:p>
        </p:txBody>
      </p:sp>
    </p:spTree>
    <p:extLst>
      <p:ext uri="{BB962C8B-B14F-4D97-AF65-F5344CB8AC3E}">
        <p14:creationId xmlns:p14="http://schemas.microsoft.com/office/powerpoint/2010/main" val="153286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600669" y="2416820"/>
            <a:ext cx="68597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The filter </a:t>
            </a:r>
            <a:r>
              <a:rPr lang="sv-SE" dirty="0" err="1"/>
              <a:t>belt</a:t>
            </a:r>
            <a:r>
              <a:rPr lang="sv-SE" dirty="0"/>
              <a:t> is </a:t>
            </a:r>
            <a:r>
              <a:rPr lang="sv-SE" dirty="0" err="1"/>
              <a:t>cleaned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brush</a:t>
            </a:r>
            <a:r>
              <a:rPr lang="sv-SE" dirty="0"/>
              <a:t> and </a:t>
            </a:r>
            <a:r>
              <a:rPr lang="sv-SE" dirty="0" err="1"/>
              <a:t>integrated</a:t>
            </a:r>
            <a:r>
              <a:rPr lang="sv-SE" dirty="0"/>
              <a:t> spray </a:t>
            </a:r>
            <a:r>
              <a:rPr lang="sv-SE" dirty="0" err="1"/>
              <a:t>wash</a:t>
            </a:r>
            <a:r>
              <a:rPr lang="sv-SE" dirty="0"/>
              <a:t> @ 6 bar.</a:t>
            </a:r>
          </a:p>
          <a:p>
            <a:r>
              <a:rPr lang="sv-SE" dirty="0"/>
              <a:t>- Hot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periodically</a:t>
            </a:r>
            <a:r>
              <a:rPr lang="sv-SE" dirty="0"/>
              <a:t> </a:t>
            </a:r>
            <a:r>
              <a:rPr lang="sv-SE" dirty="0" err="1"/>
              <a:t>typically</a:t>
            </a:r>
            <a:r>
              <a:rPr lang="sv-SE" dirty="0"/>
              <a:t> </a:t>
            </a:r>
            <a:r>
              <a:rPr lang="sv-SE" dirty="0" err="1"/>
              <a:t>once</a:t>
            </a:r>
            <a:r>
              <a:rPr lang="sv-SE" dirty="0"/>
              <a:t> a </a:t>
            </a:r>
            <a:r>
              <a:rPr lang="sv-SE" dirty="0" err="1"/>
              <a:t>week</a:t>
            </a:r>
            <a:r>
              <a:rPr lang="sv-SE" dirty="0"/>
              <a:t> -To </a:t>
            </a:r>
            <a:r>
              <a:rPr lang="sv-SE" dirty="0" err="1"/>
              <a:t>remove</a:t>
            </a:r>
            <a:r>
              <a:rPr lang="sv-SE" dirty="0"/>
              <a:t> fat &amp; </a:t>
            </a:r>
            <a:r>
              <a:rPr lang="sv-SE" dirty="0" err="1"/>
              <a:t>grease</a:t>
            </a:r>
            <a:r>
              <a:rPr lang="sv-SE" dirty="0"/>
              <a:t> .</a:t>
            </a:r>
          </a:p>
          <a:p>
            <a:r>
              <a:rPr lang="sv-SE" dirty="0" err="1"/>
              <a:t>Reject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and </a:t>
            </a:r>
            <a:r>
              <a:rPr lang="sv-SE" dirty="0" err="1"/>
              <a:t>wash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is </a:t>
            </a:r>
            <a:r>
              <a:rPr lang="sv-SE" dirty="0" err="1"/>
              <a:t>lead</a:t>
            </a:r>
            <a:r>
              <a:rPr lang="sv-SE" dirty="0"/>
              <a:t> back to pump sump.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en-US" dirty="0"/>
          </a:p>
        </p:txBody>
      </p:sp>
      <p:cxnSp>
        <p:nvCxnSpPr>
          <p:cNvPr id="12" name="Vinklad  11"/>
          <p:cNvCxnSpPr/>
          <p:nvPr/>
        </p:nvCxnSpPr>
        <p:spPr>
          <a:xfrm flipV="1">
            <a:off x="4293193" y="4099032"/>
            <a:ext cx="1961384" cy="1285703"/>
          </a:xfrm>
          <a:prstGeom prst="bentConnector3">
            <a:avLst>
              <a:gd name="adj1" fmla="val 370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84" y="3977680"/>
            <a:ext cx="2084591" cy="1665569"/>
          </a:xfrm>
          <a:prstGeom prst="rect">
            <a:avLst/>
          </a:prstGeom>
        </p:spPr>
      </p:pic>
      <p:cxnSp>
        <p:nvCxnSpPr>
          <p:cNvPr id="14" name="Vinklad  13"/>
          <p:cNvCxnSpPr/>
          <p:nvPr/>
        </p:nvCxnSpPr>
        <p:spPr>
          <a:xfrm rot="10800000" flipV="1">
            <a:off x="4408983" y="4514342"/>
            <a:ext cx="2179241" cy="14349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inklad  14"/>
          <p:cNvCxnSpPr/>
          <p:nvPr/>
        </p:nvCxnSpPr>
        <p:spPr>
          <a:xfrm>
            <a:off x="8233922" y="5702488"/>
            <a:ext cx="731680" cy="360040"/>
          </a:xfrm>
          <a:prstGeom prst="bentConnector3">
            <a:avLst>
              <a:gd name="adj1" fmla="val 354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gnetskiva 16"/>
          <p:cNvSpPr/>
          <p:nvPr/>
        </p:nvSpPr>
        <p:spPr>
          <a:xfrm>
            <a:off x="2351806" y="5035083"/>
            <a:ext cx="1607740" cy="8177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Vinklad  17"/>
          <p:cNvCxnSpPr/>
          <p:nvPr/>
        </p:nvCxnSpPr>
        <p:spPr>
          <a:xfrm>
            <a:off x="1547875" y="4989231"/>
            <a:ext cx="731680" cy="36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20" name="Rak 19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Primary treatment plant</a:t>
            </a:r>
          </a:p>
          <a:p>
            <a:pPr algn="l"/>
            <a:r>
              <a:rPr lang="en-GB" sz="1800" dirty="0"/>
              <a:t>(Ocean outfall)</a:t>
            </a:r>
          </a:p>
        </p:txBody>
      </p:sp>
    </p:spTree>
    <p:extLst>
      <p:ext uri="{BB962C8B-B14F-4D97-AF65-F5344CB8AC3E}">
        <p14:creationId xmlns:p14="http://schemas.microsoft.com/office/powerpoint/2010/main" val="204269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Primary filtration</a:t>
            </a:r>
          </a:p>
          <a:p>
            <a:pPr algn="l"/>
            <a:r>
              <a:rPr lang="en-GB" sz="1800" dirty="0"/>
              <a:t>-separation of screenings &amp; sludge  w/o chemicals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686550" cy="421957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821847" y="5211777"/>
            <a:ext cx="1926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Dry</a:t>
            </a:r>
            <a:r>
              <a:rPr lang="sv-SE" sz="1400" dirty="0"/>
              <a:t> </a:t>
            </a:r>
            <a:r>
              <a:rPr lang="sv-SE" sz="1400" dirty="0" err="1"/>
              <a:t>Sludge</a:t>
            </a:r>
            <a:r>
              <a:rPr lang="sv-SE" sz="1400" dirty="0"/>
              <a:t> 20-25% DS</a:t>
            </a:r>
          </a:p>
          <a:p>
            <a:endParaRPr lang="sv-SE" sz="1400" dirty="0"/>
          </a:p>
          <a:p>
            <a:r>
              <a:rPr lang="sv-SE" sz="1400" dirty="0"/>
              <a:t>Options </a:t>
            </a:r>
            <a:r>
              <a:rPr lang="sv-SE" sz="1400" dirty="0" err="1"/>
              <a:t>can</a:t>
            </a:r>
            <a:r>
              <a:rPr lang="sv-SE" sz="1400" dirty="0"/>
              <a:t> </a:t>
            </a:r>
            <a:r>
              <a:rPr lang="sv-SE" sz="1400" dirty="0" err="1"/>
              <a:t>give</a:t>
            </a:r>
            <a:r>
              <a:rPr lang="sv-SE" sz="1400" dirty="0"/>
              <a:t> less </a:t>
            </a:r>
            <a:br>
              <a:rPr lang="sv-SE" sz="1400" dirty="0"/>
            </a:br>
            <a:r>
              <a:rPr lang="sv-SE" sz="1400" dirty="0"/>
              <a:t>or </a:t>
            </a:r>
            <a:r>
              <a:rPr lang="sv-SE" sz="1400" dirty="0" err="1"/>
              <a:t>more</a:t>
            </a:r>
            <a:r>
              <a:rPr lang="sv-SE" sz="1400" dirty="0"/>
              <a:t> </a:t>
            </a:r>
            <a:r>
              <a:rPr lang="sv-SE" sz="1400" dirty="0" err="1"/>
              <a:t>dewatering</a:t>
            </a:r>
            <a:endParaRPr lang="sv-SE" sz="1400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4" name="Rak 13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1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Extended Primary filtration</a:t>
            </a:r>
          </a:p>
          <a:p>
            <a:pPr algn="l"/>
            <a:r>
              <a:rPr lang="en-GB" sz="1800" dirty="0"/>
              <a:t>-separation of screenings &amp; sludge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435698"/>
            <a:ext cx="6674154" cy="352522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3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1197297" y="110213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700" dirty="0"/>
          </a:p>
          <a:p>
            <a:endParaRPr lang="en-GB" dirty="0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691680" y="3135362"/>
            <a:ext cx="2893968" cy="3082555"/>
            <a:chOff x="787" y="1340"/>
            <a:chExt cx="2106" cy="2543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87" y="1344"/>
              <a:ext cx="2106" cy="122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CC66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787" y="2659"/>
              <a:ext cx="2106" cy="122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99CCFF"/>
                </a:gs>
              </a:gsLst>
              <a:lin ang="189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87" y="1340"/>
              <a:ext cx="708" cy="17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sv-SE" sz="1200" dirty="0">
                  <a:solidFill>
                    <a:schemeClr val="bg1"/>
                  </a:solidFill>
                </a:rPr>
                <a:t>STRENGTHS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87" y="2652"/>
              <a:ext cx="901" cy="17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sv-SE" sz="1200" dirty="0">
                  <a:solidFill>
                    <a:schemeClr val="bg1"/>
                  </a:solidFill>
                </a:rPr>
                <a:t>OPPORTUNITIES</a:t>
              </a:r>
            </a:p>
          </p:txBody>
        </p:sp>
      </p:grpSp>
      <p:sp>
        <p:nvSpPr>
          <p:cNvPr id="2" name="Rektangel 1"/>
          <p:cNvSpPr/>
          <p:nvPr/>
        </p:nvSpPr>
        <p:spPr>
          <a:xfrm>
            <a:off x="1938197" y="3503910"/>
            <a:ext cx="2551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Smaller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Lower investment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Much dryer sludge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Low transport cost</a:t>
            </a:r>
          </a:p>
          <a:p>
            <a:pPr>
              <a:lnSpc>
                <a:spcPct val="80000"/>
              </a:lnSpc>
            </a:pPr>
            <a:endParaRPr lang="en-GB" sz="1000" dirty="0"/>
          </a:p>
        </p:txBody>
      </p:sp>
      <p:sp>
        <p:nvSpPr>
          <p:cNvPr id="34" name="Rektangel 33"/>
          <p:cNvSpPr/>
          <p:nvPr/>
        </p:nvSpPr>
        <p:spPr>
          <a:xfrm>
            <a:off x="1938197" y="5139189"/>
            <a:ext cx="2551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Similar reduction rates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Similar energy costs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Nordic Water &amp;   Representatives know-how</a:t>
            </a:r>
          </a:p>
          <a:p>
            <a:pPr>
              <a:lnSpc>
                <a:spcPct val="80000"/>
              </a:lnSpc>
            </a:pPr>
            <a:endParaRPr lang="en-GB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1547664" y="2411596"/>
            <a:ext cx="427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Primary</a:t>
            </a:r>
            <a:r>
              <a:rPr lang="sv-SE" dirty="0"/>
              <a:t> filtration vs </a:t>
            </a:r>
            <a:r>
              <a:rPr lang="sv-SE" dirty="0" err="1"/>
              <a:t>Primary</a:t>
            </a:r>
            <a:r>
              <a:rPr lang="sv-SE" dirty="0"/>
              <a:t> sedimentation 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63232"/>
            <a:ext cx="3240360" cy="205922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21" name="Rak 20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 err="1"/>
              <a:t>Sobye</a:t>
            </a:r>
            <a:r>
              <a:rPr lang="en-GB" sz="3700" dirty="0"/>
              <a:t>  Primary filtration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239438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1545673" y="2132856"/>
            <a:ext cx="7922871" cy="37302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endParaRPr lang="en-GB" baseline="30000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High hydraulic capacity, typically up to 300 m3/h/m2 in wastewater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Design Surface loading rate in primary treatment in order </a:t>
            </a:r>
            <a:br>
              <a:rPr lang="en-GB" dirty="0"/>
            </a:br>
            <a:r>
              <a:rPr lang="en-GB" dirty="0"/>
              <a:t>to meet 50% SS reduction and 20% BOD reduction: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 - 20 – 80 m/hour, depending on the characteristics of the waste water. 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Integrated press typically gives a DS of 20-25%</a:t>
            </a:r>
          </a:p>
          <a:p>
            <a:pPr marL="285750" indent="-285750">
              <a:buFontTx/>
              <a:buChar char="-"/>
            </a:pPr>
            <a:r>
              <a:rPr lang="en-GB" dirty="0"/>
              <a:t>Can be delivered without press for use with existing sludge treatment</a:t>
            </a:r>
          </a:p>
          <a:p>
            <a:pPr marL="285750" indent="-285750">
              <a:buFontTx/>
              <a:buChar char="-"/>
            </a:pPr>
            <a:r>
              <a:rPr lang="en-GB" dirty="0"/>
              <a:t>Can be delivered with separate High </a:t>
            </a:r>
            <a:r>
              <a:rPr lang="en-GB" dirty="0" err="1"/>
              <a:t>effiecency</a:t>
            </a:r>
            <a:r>
              <a:rPr lang="en-GB" dirty="0"/>
              <a:t> press, 40% DS+</a:t>
            </a:r>
          </a:p>
          <a:p>
            <a:pPr>
              <a:lnSpc>
                <a:spcPct val="80000"/>
              </a:lnSpc>
            </a:pPr>
            <a:r>
              <a:rPr lang="en-GB" dirty="0"/>
              <a:t> 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1" name="Rak 10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Design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418872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392437" y="2254662"/>
            <a:ext cx="7922871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baseline="30000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 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76872"/>
            <a:ext cx="5946982" cy="3484156"/>
          </a:xfrm>
          <a:prstGeom prst="rect">
            <a:avLst/>
          </a:prstGeom>
        </p:spPr>
      </p:pic>
      <p:pic>
        <p:nvPicPr>
          <p:cNvPr id="10" name="Platshållare för innehåll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465606"/>
            <a:ext cx="3811414" cy="181769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Test equipment</a:t>
            </a:r>
            <a:endParaRPr lang="en-GB" sz="33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475656" y="5301208"/>
            <a:ext cx="572213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40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1547664" y="1936805"/>
            <a:ext cx="79228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baseline="30000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Inlet Municipal waste water, after screen</a:t>
            </a:r>
            <a:br>
              <a:rPr lang="en-GB" dirty="0"/>
            </a:br>
            <a:r>
              <a:rPr lang="en-GB" dirty="0" err="1"/>
              <a:t>Seaby</a:t>
            </a:r>
            <a:r>
              <a:rPr lang="en-GB" dirty="0"/>
              <a:t> WWTP 29/8-2016</a:t>
            </a:r>
          </a:p>
          <a:p>
            <a:pPr>
              <a:lnSpc>
                <a:spcPct val="80000"/>
              </a:lnSpc>
            </a:pPr>
            <a:r>
              <a:rPr lang="en-GB" dirty="0"/>
              <a:t>  </a:t>
            </a:r>
          </a:p>
          <a:p>
            <a:r>
              <a:rPr lang="en-GB" dirty="0"/>
              <a:t>Ferric </a:t>
            </a:r>
            <a:r>
              <a:rPr lang="en-GB" dirty="0" err="1"/>
              <a:t>sulfate</a:t>
            </a:r>
            <a:r>
              <a:rPr lang="en-GB" dirty="0"/>
              <a:t>: 	200ml PIX 113/m3</a:t>
            </a:r>
          </a:p>
          <a:p>
            <a:r>
              <a:rPr lang="en-GB" dirty="0"/>
              <a:t>Polymer: 		12 ml C2260 0,2%</a:t>
            </a:r>
          </a:p>
          <a:p>
            <a:pPr>
              <a:lnSpc>
                <a:spcPct val="80000"/>
              </a:lnSpc>
            </a:pPr>
            <a:r>
              <a:rPr lang="en-GB" dirty="0"/>
              <a:t> </a:t>
            </a:r>
          </a:p>
          <a:p>
            <a:endParaRPr lang="sv-SE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93221"/>
              </p:ext>
            </p:extLst>
          </p:nvPr>
        </p:nvGraphicFramePr>
        <p:xfrm>
          <a:off x="1533545" y="4564424"/>
          <a:ext cx="4381500" cy="542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12390068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89572235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33830168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42563967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91428659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COD mg/l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TN mg/l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TP mg/l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SS mg/l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5997691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Average</a:t>
                      </a:r>
                      <a:r>
                        <a:rPr lang="sv-SE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100" b="0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values</a:t>
                      </a:r>
                      <a:r>
                        <a:rPr lang="sv-SE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24h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2300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124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16,5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860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6602073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 + Polymer ( 300ym )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542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1,02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4170632416"/>
                  </a:ext>
                </a:extLst>
              </a:tr>
            </a:tbl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357" y="2902234"/>
            <a:ext cx="2494799" cy="18711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Example – Leaf test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271473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2488-8453-4BB1-BB59-4665588AAA27}" type="datetime1">
              <a:rPr lang="sv-SE" smtClean="0"/>
              <a:t>2017-04-06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19" y="3009611"/>
            <a:ext cx="1429486" cy="383362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61" y="2294600"/>
            <a:ext cx="1535466" cy="360802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1" y="1892960"/>
            <a:ext cx="6023871" cy="451790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7210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1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 err="1"/>
              <a:t>Sobye</a:t>
            </a:r>
            <a:r>
              <a:rPr lang="en-GB" sz="3700" dirty="0"/>
              <a:t> – Welcome to Nordic Water</a:t>
            </a:r>
            <a:endParaRPr lang="en-GB" sz="3300" dirty="0"/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61" y="3789040"/>
            <a:ext cx="1488592" cy="361676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24" y="4517651"/>
            <a:ext cx="1312526" cy="367010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52" y="5218300"/>
            <a:ext cx="807128" cy="36305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96" y="5869674"/>
            <a:ext cx="1204684" cy="3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27584" y="2467108"/>
            <a:ext cx="6264697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One TD14 exhibition model is available to rent </a:t>
            </a:r>
            <a:br>
              <a:rPr lang="en-GB" dirty="0"/>
            </a:br>
            <a:r>
              <a:rPr lang="en-GB" dirty="0"/>
              <a:t>for exhibition display.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Two new pilots of the original </a:t>
            </a:r>
            <a:r>
              <a:rPr lang="en-GB" dirty="0" err="1"/>
              <a:t>Sobye</a:t>
            </a:r>
            <a:r>
              <a:rPr lang="en-GB" dirty="0"/>
              <a:t> 0,4m2 are </a:t>
            </a:r>
            <a:br>
              <a:rPr lang="en-GB" dirty="0"/>
            </a:br>
            <a:r>
              <a:rPr lang="en-GB"/>
              <a:t>available to </a:t>
            </a:r>
            <a:r>
              <a:rPr lang="en-GB" dirty="0"/>
              <a:t>rent.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 lvl="1">
              <a:lnSpc>
                <a:spcPct val="110000"/>
              </a:lnSpc>
            </a:pPr>
            <a:r>
              <a:rPr lang="en-GB" dirty="0"/>
              <a:t>		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7682" y="3005252"/>
            <a:ext cx="3988094" cy="22433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Pilots &amp; exhibition models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16477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76373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Please contact: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Val W Stone or Alison Stone- Thompson :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8572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2488-8453-4BB1-BB59-4665588AAA27}" type="datetime1">
              <a:rPr lang="sv-SE" smtClean="0"/>
              <a:t>2017-04-06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37570"/>
            <a:ext cx="3873076" cy="28356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1403648" y="2420888"/>
            <a:ext cx="3816424" cy="4320480"/>
          </a:xfrm>
        </p:spPr>
        <p:txBody>
          <a:bodyPr>
            <a:normAutofit/>
          </a:bodyPr>
          <a:lstStyle/>
          <a:p>
            <a:pPr marL="180000" indent="-180000">
              <a:lnSpc>
                <a:spcPct val="150000"/>
              </a:lnSpc>
            </a:pP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Founded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in 1986, on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Sotra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Island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outside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Bergen,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Norway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Founder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, Leif Atle Håkonsund, still in the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company</a:t>
            </a:r>
            <a:endParaRPr lang="sv-SE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Product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supplier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contractor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on the Sobye Filter</a:t>
            </a:r>
            <a:endParaRPr lang="sv-SE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To date,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focused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home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market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approx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200 installations</a:t>
            </a:r>
          </a:p>
          <a:p>
            <a:pPr marL="180000" indent="-180000">
              <a:lnSpc>
                <a:spcPct val="150000"/>
              </a:lnSpc>
            </a:pP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Aquired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by Nordic Water,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March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2016,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the intention to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bring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product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wide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180000" indent="-180000">
              <a:lnSpc>
                <a:spcPct val="150000"/>
              </a:lnSpc>
            </a:pP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redesign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product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initiated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January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, and the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result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80000" indent="-180000">
              <a:lnSpc>
                <a:spcPct val="150000"/>
              </a:lnSpc>
            </a:pP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A full program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the new design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epected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by the end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year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80000" indent="-180000">
              <a:lnSpc>
                <a:spcPct val="150000"/>
              </a:lnSpc>
            </a:pPr>
            <a:endParaRPr lang="en-US" sz="2400" i="1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History of </a:t>
            </a:r>
            <a:r>
              <a:rPr lang="en-GB" sz="3700" dirty="0" err="1"/>
              <a:t>Sobye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76417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88224" y="6334863"/>
            <a:ext cx="2133600" cy="365125"/>
          </a:xfrm>
        </p:spPr>
        <p:txBody>
          <a:bodyPr/>
          <a:lstStyle/>
          <a:p>
            <a:fld id="{227F0B53-9592-4779-891F-997228E46E01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82" y="4189912"/>
            <a:ext cx="3856114" cy="20474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Operation principle</a:t>
            </a:r>
            <a:endParaRPr lang="en-GB" sz="3300" dirty="0"/>
          </a:p>
        </p:txBody>
      </p:sp>
      <p:sp>
        <p:nvSpPr>
          <p:cNvPr id="2" name="Rektangel 1"/>
          <p:cNvSpPr/>
          <p:nvPr/>
        </p:nvSpPr>
        <p:spPr>
          <a:xfrm>
            <a:off x="1403648" y="2473726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pumped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inlet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Water is filtered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trough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rises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sensor (P) starts and stops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motor is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cloth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filtration.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Filtered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discharged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from the tank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a rotating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brush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cleaned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by a spray bar.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screw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conveyer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and press.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outlet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returned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pump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sump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from the press.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An internal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wier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inlet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compartment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45553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259632" y="2420888"/>
            <a:ext cx="332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Three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sizes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suitable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for municipal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waste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1">
                    <a:lumMod val="75000"/>
                  </a:schemeClr>
                </a:solidFill>
              </a:rPr>
              <a:t>water</a:t>
            </a:r>
            <a:r>
              <a:rPr lang="sv-S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762994" y="379577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en-US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28080"/>
              </p:ext>
            </p:extLst>
          </p:nvPr>
        </p:nvGraphicFramePr>
        <p:xfrm>
          <a:off x="1413465" y="2881281"/>
          <a:ext cx="3314700" cy="1390650"/>
        </p:xfrm>
        <a:graphic>
          <a:graphicData uri="http://schemas.openxmlformats.org/drawingml/2006/table">
            <a:tbl>
              <a:tblPr/>
              <a:tblGrid>
                <a:gridCol w="1141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Model: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Belt type: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Effective filter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Sobye</a:t>
                      </a:r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TD 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400-4970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0,74 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Sobye</a:t>
                      </a:r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TD 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740-4970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1,45m2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Sobye</a:t>
                      </a:r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TD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1040-4970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2,0 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144094" y="2480921"/>
            <a:ext cx="51165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GB" sz="1200" b="0" dirty="0">
                <a:solidFill>
                  <a:schemeClr val="accent1">
                    <a:lumMod val="75000"/>
                  </a:schemeClr>
                </a:solidFill>
              </a:rPr>
              <a:t>Freestanding units in Stainless Steel EN1.4404</a:t>
            </a:r>
          </a:p>
          <a:p>
            <a:pPr marL="342900" indent="-342900"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(Channel filter units will follow later)</a:t>
            </a:r>
            <a:endParaRPr lang="en-GB" sz="12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80000"/>
              </a:lnSpc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155963" y="2997736"/>
            <a:ext cx="2883610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Polyester belts cloth from 60 -1000 micron 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(Standard 120, 300, 500, 800 </a:t>
            </a:r>
            <a:r>
              <a:rPr lang="en-GB" sz="1200" dirty="0" err="1">
                <a:solidFill>
                  <a:schemeClr val="accent1">
                    <a:lumMod val="75000"/>
                  </a:schemeClr>
                </a:solidFill>
              </a:rPr>
              <a:t>ym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)  </a:t>
            </a: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GB" sz="12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79023"/>
            <a:ext cx="3601833" cy="2546336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433099" y="4396764"/>
            <a:ext cx="2557560" cy="391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GB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(other range of filters will follow later)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388723" y="5161471"/>
            <a:ext cx="689912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</a:pPr>
            <a:r>
              <a:rPr lang="en-GB" sz="1200" dirty="0">
                <a:solidFill>
                  <a:schemeClr val="tx2"/>
                </a:solidFill>
              </a:rPr>
              <a:t>Control cabinet and belt drive motor in IP-67, 0,37kW</a:t>
            </a:r>
          </a:p>
          <a:p>
            <a:pPr marL="342900" lvl="0" indent="-342900">
              <a:lnSpc>
                <a:spcPct val="80000"/>
              </a:lnSpc>
            </a:pPr>
            <a:r>
              <a:rPr lang="en-GB" sz="1200" dirty="0">
                <a:solidFill>
                  <a:schemeClr val="tx2"/>
                </a:solidFill>
              </a:rPr>
              <a:t>Motor for brush in IP-56, 0,12 kW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21" name="Rak 20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Sizes and models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3989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2918093" y="2348880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Tank Design </a:t>
            </a:r>
            <a:r>
              <a:rPr lang="sv-SE" sz="1600" dirty="0" err="1"/>
              <a:t>Models</a:t>
            </a:r>
            <a:r>
              <a:rPr lang="sv-SE" sz="1600" dirty="0"/>
              <a:t> TD </a:t>
            </a:r>
            <a:endParaRPr lang="en-US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2762994" y="379577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12" name="Rektangel 11"/>
          <p:cNvSpPr/>
          <p:nvPr/>
        </p:nvSpPr>
        <p:spPr>
          <a:xfrm>
            <a:off x="6084168" y="2389413"/>
            <a:ext cx="2530624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GB" sz="1600" b="0" dirty="0"/>
              <a:t>Channel Design Models CD</a:t>
            </a:r>
          </a:p>
          <a:p>
            <a:pPr marL="342900" lvl="0" indent="-342900">
              <a:lnSpc>
                <a:spcPct val="80000"/>
              </a:lnSpc>
            </a:pP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t="20783" r="37650" b="20331"/>
          <a:stretch/>
        </p:blipFill>
        <p:spPr>
          <a:xfrm>
            <a:off x="5561864" y="3140968"/>
            <a:ext cx="2898568" cy="3079730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3961" r="20790" b="2082"/>
          <a:stretch/>
        </p:blipFill>
        <p:spPr>
          <a:xfrm>
            <a:off x="1648096" y="2635281"/>
            <a:ext cx="3211936" cy="358541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8" name="Rak 17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Sizes and models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794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179" y="2492896"/>
            <a:ext cx="4716349" cy="314341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Operation</a:t>
            </a:r>
            <a:endParaRPr lang="en-GB" sz="3300" dirty="0"/>
          </a:p>
        </p:txBody>
      </p:sp>
      <p:sp>
        <p:nvSpPr>
          <p:cNvPr id="7" name="Rektangel 6"/>
          <p:cNvSpPr/>
          <p:nvPr/>
        </p:nvSpPr>
        <p:spPr>
          <a:xfrm>
            <a:off x="1259632" y="2447172"/>
            <a:ext cx="440952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Operates on the principle of </a:t>
            </a:r>
            <a:br>
              <a:rPr lang="en-GB" dirty="0"/>
            </a:br>
            <a:r>
              <a:rPr lang="en-GB" dirty="0"/>
              <a:t>building a mat of screenings </a:t>
            </a:r>
            <a:br>
              <a:rPr lang="en-GB" dirty="0"/>
            </a:br>
            <a:r>
              <a:rPr lang="en-GB" dirty="0"/>
              <a:t>to improve separation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Filtration time more important </a:t>
            </a:r>
            <a:br>
              <a:rPr lang="en-GB" dirty="0"/>
            </a:br>
            <a:r>
              <a:rPr lang="en-GB" dirty="0"/>
              <a:t>than opening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07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1599805" y="2132856"/>
            <a:ext cx="7148659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baseline="30000" dirty="0"/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Removal rate, TSS at different filtration time and openings. 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48" y="3140916"/>
            <a:ext cx="8296204" cy="338442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1599805" y="5589240"/>
            <a:ext cx="700464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Operation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428738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975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259632" y="24471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Filter belt cassette is easy removable, and the belt could be changed within an hour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Hot and cold city water or technical water is added directly into unit, min 6 bars. If not enough pressure a small pump could be arranged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61" y="3645024"/>
            <a:ext cx="4334519" cy="325088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9" y="332656"/>
            <a:ext cx="1347746" cy="545516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1323975" y="1916832"/>
            <a:ext cx="7820025" cy="0"/>
          </a:xfrm>
          <a:prstGeom prst="line">
            <a:avLst/>
          </a:prstGeom>
          <a:ln w="12700">
            <a:solidFill>
              <a:srgbClr val="3E8A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197297" y="957595"/>
            <a:ext cx="7623175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dirty="0"/>
              <a:t>Technical information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67884588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_NW_w_dr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odig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yKolumn1 xmlns="e7d2e901-13ea-49f8-b958-963faaf4d6ae">Product Presentation</NyKolumn1>
    <Language1 xmlns="5b6eeb3e-9201-476b-a816-886755143219">2</Language1>
    <Business_x0020_Unit xmlns="5b6eeb3e-9201-476b-a816-886755143219">
      <Value>9</Value>
    </Business_x0020_Unit>
    <Homepage_x0020_User_x0020_Group xmlns="5b6eeb3e-9201-476b-a816-886755143219"/>
    <_ResourceType xmlns="http://schemas.microsoft.com/sharepoint/v3/fields">Presentation</_ResourceType>
    <Product xmlns="5b6eeb3e-9201-476b-a816-886755143219">
      <Value>54</Value>
    </Produc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C6669EA6DDA48B8C6BF067EA4C6ED" ma:contentTypeVersion="16" ma:contentTypeDescription="Create a new document." ma:contentTypeScope="" ma:versionID="7107ff02306c4b253f0e80734755d659">
  <xsd:schema xmlns:xsd="http://www.w3.org/2001/XMLSchema" xmlns:xs="http://www.w3.org/2001/XMLSchema" xmlns:p="http://schemas.microsoft.com/office/2006/metadata/properties" xmlns:ns2="5b6eeb3e-9201-476b-a816-886755143219" xmlns:ns3="e7d2e901-13ea-49f8-b958-963faaf4d6ae" xmlns:ns4="http://schemas.microsoft.com/sharepoint/v3/fields" targetNamespace="http://schemas.microsoft.com/office/2006/metadata/properties" ma:root="true" ma:fieldsID="1e59c665c5c6df0549640e655eec65aa" ns2:_="" ns3:_="" ns4:_="">
    <xsd:import namespace="5b6eeb3e-9201-476b-a816-886755143219"/>
    <xsd:import namespace="e7d2e901-13ea-49f8-b958-963faaf4d6a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Business_x0020_Unit" minOccurs="0"/>
                <xsd:element ref="ns3:NyKolumn1"/>
                <xsd:element ref="ns2:Homepage_x0020_User_x0020_Group" minOccurs="0"/>
                <xsd:element ref="ns2:Language1" minOccurs="0"/>
                <xsd:element ref="ns2:Product" minOccurs="0"/>
                <xsd:element ref="ns4:_ResourceTyp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eeb3e-9201-476b-a816-886755143219" elementFormDefault="qualified">
    <xsd:import namespace="http://schemas.microsoft.com/office/2006/documentManagement/types"/>
    <xsd:import namespace="http://schemas.microsoft.com/office/infopath/2007/PartnerControls"/>
    <xsd:element name="Business_x0020_Unit" ma:index="2" nillable="true" ma:displayName="Business Unit" ma:list="{d130b4b9-d2d2-4a6a-a8f1-ca526f36e90c}" ma:internalName="Business_x0020_Unit" ma:showField="Title" ma:web="5b6eeb3e-9201-476b-a816-886755143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omepage_x0020_User_x0020_Group" ma:index="4" nillable="true" ma:displayName="Homepage User Group" ma:description="" ma:list="{1e14b16d-626e-400b-ae4d-ac42ce6d7cef}" ma:internalName="Homepage_x0020_User_x0020_Group" ma:showField="Title" ma:web="{5B6EEB3E-9201-476B-A816-886755143219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1" ma:index="5" nillable="true" ma:displayName="Language" ma:list="{b0305766-c1fd-4bac-8e9e-eb6e31edf3fa}" ma:internalName="Language1" ma:showField="Title" ma:web="5b6eeb3e-9201-476b-a816-886755143219">
      <xsd:simpleType>
        <xsd:restriction base="dms:Lookup"/>
      </xsd:simpleType>
    </xsd:element>
    <xsd:element name="Product" ma:index="6" nillable="true" ma:displayName="Product" ma:list="{f1704c4a-ddf4-4ad3-a45a-07490a1589ed}" ma:internalName="Product" ma:showField="Title" ma:web="5b6eeb3e-9201-476b-a816-886755143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2e901-13ea-49f8-b958-963faaf4d6ae" elementFormDefault="qualified">
    <xsd:import namespace="http://schemas.microsoft.com/office/2006/documentManagement/types"/>
    <xsd:import namespace="http://schemas.microsoft.com/office/infopath/2007/PartnerControls"/>
    <xsd:element name="NyKolumn1" ma:index="3" ma:displayName="Document type" ma:description="" ma:format="Dropdown" ma:internalName="NyKolumn1">
      <xsd:simpleType>
        <xsd:restriction base="dms:Choice">
          <xsd:enumeration value="Application brochure"/>
          <xsd:enumeration value="Company brochure"/>
          <xsd:enumeration value="Product brochure"/>
          <xsd:enumeration value="Product group brochure"/>
          <xsd:enumeration value="Distributor/Competitor Brochure"/>
          <xsd:enumeration value="Corporate Presentation"/>
          <xsd:enumeration value="Product Presentation"/>
          <xsd:enumeration value="Training Presen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3" nillable="true" ma:displayName="Resource Type" ma:description="A set of categories, functions, genres or aggregation levels" ma:format="Dropdown" ma:internalName="_ResourceType">
      <xsd:simpleType>
        <xsd:restriction base="dms:Choice">
          <xsd:enumeration value="Brochure"/>
          <xsd:enumeration value="Presentation"/>
          <xsd:enumeration value="SP material"/>
          <xsd:enumeration value="Case Sto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35A8E1-624C-4DAA-82AE-E796F39A93C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7d2e901-13ea-49f8-b958-963faaf4d6ae"/>
    <ds:schemaRef ds:uri="5b6eeb3e-9201-476b-a816-886755143219"/>
  </ds:schemaRefs>
</ds:datastoreItem>
</file>

<file path=customXml/itemProps2.xml><?xml version="1.0" encoding="utf-8"?>
<ds:datastoreItem xmlns:ds="http://schemas.openxmlformats.org/officeDocument/2006/customXml" ds:itemID="{04048B04-BEB9-41DE-AFDD-C89EF1F32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eeb3e-9201-476b-a816-886755143219"/>
    <ds:schemaRef ds:uri="e7d2e901-13ea-49f8-b958-963faaf4d6ae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F22EB4-D09C-4B5E-A60E-FF1CC525B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Template_NW_w_drop</Template>
  <TotalTime>5251</TotalTime>
  <Words>738</Words>
  <Application>Microsoft Office PowerPoint</Application>
  <PresentationFormat>On-screen Show (4:3)</PresentationFormat>
  <Paragraphs>265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Presentation Template_NW_w_drop</vt:lpstr>
      <vt:lpstr>Anpassad formgivning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contact:  Val W Stone or Alison Stone- Thompson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Sobye PowerPoint presentation 2016</dc:title>
  <dc:creator>Lena  Danielsson</dc:creator>
  <cp:lastModifiedBy>Val</cp:lastModifiedBy>
  <cp:revision>233</cp:revision>
  <cp:lastPrinted>2012-10-18T13:06:20Z</cp:lastPrinted>
  <dcterms:created xsi:type="dcterms:W3CDTF">2011-11-02T12:35:20Z</dcterms:created>
  <dcterms:modified xsi:type="dcterms:W3CDTF">2017-04-06T11:36:56Z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0x0101004C7C6669EA6DDA48B8C6BF067EA4C6ED</vt:lpwstr>
  </property>
</Properties>
</file>